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22"/>
  </p:notesMasterIdLst>
  <p:sldIdLst>
    <p:sldId id="256" r:id="rId2"/>
    <p:sldId id="261" r:id="rId3"/>
    <p:sldId id="258" r:id="rId4"/>
    <p:sldId id="257" r:id="rId5"/>
    <p:sldId id="285" r:id="rId6"/>
    <p:sldId id="262" r:id="rId7"/>
    <p:sldId id="260" r:id="rId8"/>
    <p:sldId id="259" r:id="rId9"/>
    <p:sldId id="263" r:id="rId10"/>
    <p:sldId id="286" r:id="rId11"/>
    <p:sldId id="287" r:id="rId12"/>
    <p:sldId id="264" r:id="rId13"/>
    <p:sldId id="265" r:id="rId14"/>
    <p:sldId id="268" r:id="rId15"/>
    <p:sldId id="288" r:id="rId16"/>
    <p:sldId id="289" r:id="rId17"/>
    <p:sldId id="269" r:id="rId18"/>
    <p:sldId id="274" r:id="rId19"/>
    <p:sldId id="281" r:id="rId20"/>
    <p:sldId id="279" r:id="rId21"/>
  </p:sldIdLst>
  <p:sldSz cx="9144000" cy="5143500" type="screen16x9"/>
  <p:notesSz cx="6858000" cy="9144000"/>
  <p:embeddedFontLst>
    <p:embeddedFont>
      <p:font typeface="Barlow" pitchFamily="2" charset="77"/>
      <p:regular r:id="rId23"/>
      <p:bold r:id="rId23"/>
      <p:italic r:id="rId23"/>
      <p:boldItalic r:id="rId23"/>
    </p:embeddedFont>
    <p:embeddedFont>
      <p:font typeface="Barlow Light" pitchFamily="2" charset="77"/>
      <p:regular r:id="rId23"/>
      <p:bold r:id="rId23"/>
      <p:italic r:id="rId23"/>
      <p:boldItalic r:id="rId23"/>
    </p:embeddedFont>
    <p:embeddedFont>
      <p:font typeface="Miriam Libre" pitchFamily="2" charset="-79"/>
      <p:regular r:id="rId23"/>
      <p:bold r:id="rId23"/>
    </p:embeddedFont>
    <p:embeddedFont>
      <p:font typeface="Work Sans" pitchFamily="2" charset="77"/>
      <p:regular r:id="rId23"/>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14EF56-F6BB-4E47-A977-DD876D87BD20}">
  <a:tblStyle styleId="{6B14EF56-F6BB-4E47-A977-DD876D87BD2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181"/>
  </p:normalViewPr>
  <p:slideViewPr>
    <p:cSldViewPr snapToGrid="0" snapToObjects="1">
      <p:cViewPr varScale="1">
        <p:scale>
          <a:sx n="141" d="100"/>
          <a:sy n="141" d="100"/>
        </p:scale>
        <p:origin x="10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NUL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61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9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57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9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data-science-for-good-city-of-los-angele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lvl="0"/>
            <a:r>
              <a:rPr lang="en-US" sz="2400" b="1" dirty="0"/>
              <a:t>Natural Language Processing</a:t>
            </a:r>
            <a:br>
              <a:rPr lang="en-US" sz="2400" dirty="0"/>
            </a:br>
            <a:r>
              <a:rPr lang="en-US" sz="4000" dirty="0"/>
              <a:t>City of Los Angeles</a:t>
            </a:r>
            <a:br>
              <a:rPr lang="en-US" sz="4000" dirty="0"/>
            </a:br>
            <a:r>
              <a:rPr lang="en-US" sz="4000" dirty="0"/>
              <a:t>Job Descriptions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3644985"/>
            <a:ext cx="5235388" cy="12439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Readability</a:t>
            </a:r>
            <a:r>
              <a:rPr lang="en" sz="1200" b="1" dirty="0"/>
              <a:t> Index:</a:t>
            </a:r>
          </a:p>
          <a:p>
            <a:pPr marL="171450" indent="-171450">
              <a:spcBef>
                <a:spcPts val="0"/>
              </a:spcBef>
            </a:pPr>
            <a:r>
              <a:rPr lang="en-US" sz="1200" dirty="0"/>
              <a:t>Readability is the ease with which a reader can understand a written text</a:t>
            </a:r>
          </a:p>
          <a:p>
            <a:pPr marL="171450" indent="-171450">
              <a:spcBef>
                <a:spcPts val="0"/>
              </a:spcBef>
            </a:pPr>
            <a:r>
              <a:rPr lang="en-US" sz="1200" dirty="0"/>
              <a:t>In natural language, the readability of text depends on its content (the complexity of its vocabulary and syntax)</a:t>
            </a:r>
          </a:p>
          <a:p>
            <a:pPr marL="628650" lvl="1" indent="-171450"/>
            <a:r>
              <a:rPr lang="en-US" sz="1200" dirty="0"/>
              <a:t> It focuses on the words we choose, and how we put them into sentences and paragraphs for the readers to comprehend</a:t>
            </a:r>
          </a:p>
          <a:p>
            <a:pPr marL="0" indent="0">
              <a:spcBef>
                <a:spcPts val="0"/>
              </a:spcBef>
              <a:buNone/>
            </a:pPr>
            <a:endParaRPr sz="1200" b="1" dirty="0"/>
          </a:p>
        </p:txBody>
      </p:sp>
      <p:sp>
        <p:nvSpPr>
          <p:cNvPr id="300" name="Google Shape;300;p20"/>
          <p:cNvSpPr txBox="1">
            <a:spLocks noGrp="1"/>
          </p:cNvSpPr>
          <p:nvPr>
            <p:ph type="title"/>
          </p:nvPr>
        </p:nvSpPr>
        <p:spPr>
          <a:xfrm>
            <a:off x="457200" y="230593"/>
            <a:ext cx="5138700" cy="651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5382387D-2ED3-AC49-98D6-B291A67F2B82}"/>
              </a:ext>
            </a:extLst>
          </p:cNvPr>
          <p:cNvPicPr>
            <a:picLocks noChangeAspect="1"/>
          </p:cNvPicPr>
          <p:nvPr/>
        </p:nvPicPr>
        <p:blipFill>
          <a:blip r:embed="rId3"/>
          <a:stretch>
            <a:fillRect/>
          </a:stretch>
        </p:blipFill>
        <p:spPr>
          <a:xfrm>
            <a:off x="851463" y="958137"/>
            <a:ext cx="2223431" cy="1188720"/>
          </a:xfrm>
          <a:prstGeom prst="rect">
            <a:avLst/>
          </a:prstGeom>
        </p:spPr>
      </p:pic>
      <p:pic>
        <p:nvPicPr>
          <p:cNvPr id="6" name="Picture 5">
            <a:extLst>
              <a:ext uri="{FF2B5EF4-FFF2-40B4-BE49-F238E27FC236}">
                <a16:creationId xmlns:a16="http://schemas.microsoft.com/office/drawing/2014/main" id="{E369A2AA-F8C4-1345-9DC8-5B6729290A07}"/>
              </a:ext>
            </a:extLst>
          </p:cNvPr>
          <p:cNvPicPr>
            <a:picLocks noChangeAspect="1"/>
          </p:cNvPicPr>
          <p:nvPr/>
        </p:nvPicPr>
        <p:blipFill>
          <a:blip r:embed="rId4"/>
          <a:stretch>
            <a:fillRect/>
          </a:stretch>
        </p:blipFill>
        <p:spPr>
          <a:xfrm>
            <a:off x="1174889" y="2218501"/>
            <a:ext cx="1851661" cy="1371600"/>
          </a:xfrm>
          <a:prstGeom prst="rect">
            <a:avLst/>
          </a:prstGeom>
        </p:spPr>
      </p:pic>
      <p:pic>
        <p:nvPicPr>
          <p:cNvPr id="8" name="Picture 7">
            <a:extLst>
              <a:ext uri="{FF2B5EF4-FFF2-40B4-BE49-F238E27FC236}">
                <a16:creationId xmlns:a16="http://schemas.microsoft.com/office/drawing/2014/main" id="{DD50E74E-0877-E340-B2E6-938D0D37A12B}"/>
              </a:ext>
            </a:extLst>
          </p:cNvPr>
          <p:cNvPicPr>
            <a:picLocks noChangeAspect="1"/>
          </p:cNvPicPr>
          <p:nvPr/>
        </p:nvPicPr>
        <p:blipFill>
          <a:blip r:embed="rId5"/>
          <a:stretch>
            <a:fillRect/>
          </a:stretch>
        </p:blipFill>
        <p:spPr>
          <a:xfrm>
            <a:off x="3289777" y="901785"/>
            <a:ext cx="1680598" cy="2743200"/>
          </a:xfrm>
          <a:prstGeom prst="rect">
            <a:avLst/>
          </a:prstGeom>
        </p:spPr>
      </p:pic>
    </p:spTree>
    <p:extLst>
      <p:ext uri="{BB962C8B-B14F-4D97-AF65-F5344CB8AC3E}">
        <p14:creationId xmlns:p14="http://schemas.microsoft.com/office/powerpoint/2010/main" val="115531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3092823"/>
            <a:ext cx="5235388" cy="1792941"/>
          </a:xfrm>
          <a:prstGeom prst="rect">
            <a:avLst/>
          </a:prstGeom>
        </p:spPr>
        <p:txBody>
          <a:bodyPr spcFirstLastPara="1" wrap="square" lIns="91425" tIns="91425" rIns="91425" bIns="91425" anchor="t" anchorCtr="0">
            <a:noAutofit/>
          </a:bodyPr>
          <a:lstStyle/>
          <a:p>
            <a:pPr marL="0" lvl="0" indent="0">
              <a:spcBef>
                <a:spcPts val="0"/>
              </a:spcBef>
              <a:buNone/>
            </a:pPr>
            <a:r>
              <a:rPr lang="en-US" sz="1200" b="1" dirty="0"/>
              <a:t>TF-IDF (Term Frequency-Inverse Document Frequency):</a:t>
            </a:r>
          </a:p>
          <a:p>
            <a:pPr marL="171450" indent="-171450">
              <a:spcBef>
                <a:spcPts val="0"/>
              </a:spcBef>
            </a:pPr>
            <a:r>
              <a:rPr lang="en-US" sz="1200" dirty="0"/>
              <a:t>A technique to quantify a word in documents to determine the importance of the word in the document (corpus)</a:t>
            </a:r>
          </a:p>
          <a:p>
            <a:pPr marL="171450" indent="-171450">
              <a:spcBef>
                <a:spcPts val="0"/>
              </a:spcBef>
            </a:pPr>
            <a:r>
              <a:rPr lang="en-US" sz="1200" dirty="0"/>
              <a:t>Works by increasing proportionally to the number of times a word appears in a document, but is offset by the number of documents that contain the word.</a:t>
            </a:r>
          </a:p>
          <a:p>
            <a:pPr marL="628650" lvl="1" indent="-171450"/>
            <a:r>
              <a:rPr lang="en-US" sz="1200" dirty="0"/>
              <a:t>So, words that are common in every document, such as this, what, and if, rank low even though they may appear many times, since they don’t mean much to that document in particular</a:t>
            </a:r>
            <a:endParaRPr sz="1200" dirty="0"/>
          </a:p>
        </p:txBody>
      </p:sp>
      <p:sp>
        <p:nvSpPr>
          <p:cNvPr id="300" name="Google Shape;300;p20"/>
          <p:cNvSpPr txBox="1">
            <a:spLocks noGrp="1"/>
          </p:cNvSpPr>
          <p:nvPr>
            <p:ph type="title"/>
          </p:nvPr>
        </p:nvSpPr>
        <p:spPr>
          <a:xfrm>
            <a:off x="457200" y="270349"/>
            <a:ext cx="5138700" cy="611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III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2A743ACE-96EF-604A-BE17-440231CF6455}"/>
              </a:ext>
            </a:extLst>
          </p:cNvPr>
          <p:cNvPicPr>
            <a:picLocks noChangeAspect="1"/>
          </p:cNvPicPr>
          <p:nvPr/>
        </p:nvPicPr>
        <p:blipFill>
          <a:blip r:embed="rId3"/>
          <a:stretch>
            <a:fillRect/>
          </a:stretch>
        </p:blipFill>
        <p:spPr>
          <a:xfrm>
            <a:off x="295835" y="898263"/>
            <a:ext cx="3291840" cy="2194560"/>
          </a:xfrm>
          <a:prstGeom prst="rect">
            <a:avLst/>
          </a:prstGeom>
        </p:spPr>
      </p:pic>
      <p:pic>
        <p:nvPicPr>
          <p:cNvPr id="6" name="Picture 5">
            <a:extLst>
              <a:ext uri="{FF2B5EF4-FFF2-40B4-BE49-F238E27FC236}">
                <a16:creationId xmlns:a16="http://schemas.microsoft.com/office/drawing/2014/main" id="{E08BE086-6964-D14A-B7D7-3A9475C47D72}"/>
              </a:ext>
            </a:extLst>
          </p:cNvPr>
          <p:cNvPicPr>
            <a:picLocks noChangeAspect="1"/>
          </p:cNvPicPr>
          <p:nvPr/>
        </p:nvPicPr>
        <p:blipFill>
          <a:blip r:embed="rId4"/>
          <a:stretch>
            <a:fillRect/>
          </a:stretch>
        </p:blipFill>
        <p:spPr>
          <a:xfrm>
            <a:off x="3749040" y="623943"/>
            <a:ext cx="1462149" cy="2468880"/>
          </a:xfrm>
          <a:prstGeom prst="rect">
            <a:avLst/>
          </a:prstGeom>
        </p:spPr>
      </p:pic>
    </p:spTree>
    <p:extLst>
      <p:ext uri="{BB962C8B-B14F-4D97-AF65-F5344CB8AC3E}">
        <p14:creationId xmlns:p14="http://schemas.microsoft.com/office/powerpoint/2010/main" val="2096958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100" y="190835"/>
            <a:ext cx="5138700" cy="720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ROADBLOCKS</a:t>
            </a:r>
            <a:endParaRPr dirty="0"/>
          </a:p>
        </p:txBody>
      </p:sp>
      <p:sp>
        <p:nvSpPr>
          <p:cNvPr id="308" name="Google Shape;308;p21"/>
          <p:cNvSpPr txBox="1">
            <a:spLocks noGrp="1"/>
          </p:cNvSpPr>
          <p:nvPr>
            <p:ph type="body" idx="1"/>
          </p:nvPr>
        </p:nvSpPr>
        <p:spPr>
          <a:xfrm>
            <a:off x="45720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NLTK vs. </a:t>
            </a:r>
            <a:r>
              <a:rPr lang="en" b="1" dirty="0" err="1"/>
              <a:t>SpaCy</a:t>
            </a:r>
            <a:endParaRPr b="1" dirty="0"/>
          </a:p>
          <a:p>
            <a:pPr marL="171450" indent="-171450"/>
            <a:r>
              <a:rPr lang="en" dirty="0"/>
              <a:t>We tried 2 different Natural Language Processors</a:t>
            </a:r>
          </a:p>
          <a:p>
            <a:pPr marL="628650" lvl="1" indent="-171450"/>
            <a:r>
              <a:rPr lang="en" b="1" dirty="0"/>
              <a:t>NLTK</a:t>
            </a:r>
          </a:p>
          <a:p>
            <a:pPr marL="628650" lvl="1" indent="-171450"/>
            <a:r>
              <a:rPr lang="en" b="1" dirty="0" err="1"/>
              <a:t>SpaCy</a:t>
            </a:r>
            <a:endParaRPr lang="en" b="1" dirty="0"/>
          </a:p>
          <a:p>
            <a:pPr marL="171450" indent="-171450"/>
            <a:r>
              <a:rPr lang="en" dirty="0"/>
              <a:t>Many say </a:t>
            </a:r>
            <a:r>
              <a:rPr lang="en" b="1" dirty="0" err="1"/>
              <a:t>SpaCy</a:t>
            </a:r>
            <a:r>
              <a:rPr lang="en" dirty="0"/>
              <a:t> uses the latest and best </a:t>
            </a:r>
            <a:r>
              <a:rPr lang="en-US" dirty="0"/>
              <a:t>algorithms</a:t>
            </a:r>
            <a:r>
              <a:rPr lang="en" dirty="0"/>
              <a:t> , and has a higher performance</a:t>
            </a:r>
          </a:p>
          <a:p>
            <a:pPr marL="171450" indent="-171450"/>
            <a:r>
              <a:rPr lang="en" b="1" dirty="0"/>
              <a:t>NLTK</a:t>
            </a:r>
            <a:r>
              <a:rPr lang="en" dirty="0"/>
              <a:t> is a better </a:t>
            </a:r>
            <a:r>
              <a:rPr lang="en-US" dirty="0"/>
              <a:t>string processing library that takes strings as input and returns strings or lists of strings as output</a:t>
            </a:r>
            <a:endParaRPr dirty="0"/>
          </a:p>
        </p:txBody>
      </p:sp>
      <p:sp>
        <p:nvSpPr>
          <p:cNvPr id="309" name="Google Shape;309;p21"/>
          <p:cNvSpPr txBox="1">
            <a:spLocks noGrp="1"/>
          </p:cNvSpPr>
          <p:nvPr>
            <p:ph type="body" idx="2"/>
          </p:nvPr>
        </p:nvSpPr>
        <p:spPr>
          <a:xfrm>
            <a:off x="219835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The Data</a:t>
            </a:r>
            <a:endParaRPr b="1" dirty="0"/>
          </a:p>
          <a:p>
            <a:pPr marL="171450" indent="-171450"/>
            <a:r>
              <a:rPr lang="en" b="1" dirty="0"/>
              <a:t>Size</a:t>
            </a:r>
            <a:r>
              <a:rPr lang="en" dirty="0"/>
              <a:t> of the data killed Kernels multiple times when analyzing them as a whole</a:t>
            </a:r>
          </a:p>
          <a:p>
            <a:pPr marL="171450" indent="-171450"/>
            <a:r>
              <a:rPr lang="en" b="1" dirty="0"/>
              <a:t>Cleaning/Pre-Processing </a:t>
            </a:r>
            <a:r>
              <a:rPr lang="en" dirty="0"/>
              <a:t>the</a:t>
            </a:r>
            <a:r>
              <a:rPr lang="en" b="1" dirty="0"/>
              <a:t> </a:t>
            </a:r>
            <a:r>
              <a:rPr lang="en" dirty="0"/>
              <a:t>data was time consuming because of the amount of words, 1.18  million, and </a:t>
            </a:r>
            <a:r>
              <a:rPr lang="en" b="1" dirty="0"/>
              <a:t>selecting</a:t>
            </a:r>
            <a:r>
              <a:rPr lang="en" dirty="0"/>
              <a:t> the right words to analyze, such as: Nouns or Verbs or Adjectives and etc.</a:t>
            </a:r>
            <a:endParaRPr dirty="0"/>
          </a:p>
        </p:txBody>
      </p:sp>
      <p:sp>
        <p:nvSpPr>
          <p:cNvPr id="310" name="Google Shape;310;p21"/>
          <p:cNvSpPr txBox="1">
            <a:spLocks noGrp="1"/>
          </p:cNvSpPr>
          <p:nvPr>
            <p:ph type="body" idx="3"/>
          </p:nvPr>
        </p:nvSpPr>
        <p:spPr>
          <a:xfrm>
            <a:off x="393950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Decisions, Decisions</a:t>
            </a:r>
            <a:endParaRPr b="1" dirty="0"/>
          </a:p>
          <a:p>
            <a:pPr marL="171450" indent="-171450"/>
            <a:r>
              <a:rPr lang="en-US" dirty="0"/>
              <a:t>Once we had the data  and started cleaning it, we then needed to decide how to use NLP in an effective way</a:t>
            </a:r>
          </a:p>
          <a:p>
            <a:pPr marL="171450" indent="-171450"/>
            <a:r>
              <a:rPr lang="en-US" dirty="0"/>
              <a:t>After reading the Job Bulletins, the problems were obvious, but how can we show that conclusively with the data and NLP</a:t>
            </a:r>
            <a:endParaRPr dirty="0"/>
          </a:p>
          <a:p>
            <a:pPr marL="0" lvl="0" indent="0" algn="l" rtl="0">
              <a:spcBef>
                <a:spcPts val="600"/>
              </a:spcBef>
              <a:spcAft>
                <a:spcPts val="0"/>
              </a:spcAft>
              <a:buNone/>
            </a:pPr>
            <a:endParaRPr dirty="0"/>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931985"/>
            <a:ext cx="3537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HERE’S SOME OF OUR WORK</a:t>
            </a:r>
            <a:endParaRPr dirty="0"/>
          </a:p>
        </p:txBody>
      </p:sp>
      <p:sp>
        <p:nvSpPr>
          <p:cNvPr id="317" name="Google Shape;317;p22"/>
          <p:cNvSpPr txBox="1">
            <a:spLocks noGrp="1"/>
          </p:cNvSpPr>
          <p:nvPr>
            <p:ph type="body" idx="4294967295"/>
          </p:nvPr>
        </p:nvSpPr>
        <p:spPr>
          <a:xfrm>
            <a:off x="457200" y="1930556"/>
            <a:ext cx="3537900" cy="1823400"/>
          </a:xfrm>
          <a:prstGeom prst="rect">
            <a:avLst/>
          </a:prstGeom>
        </p:spPr>
        <p:txBody>
          <a:bodyPr spcFirstLastPara="1" wrap="square" lIns="91425" tIns="91425" rIns="91425" bIns="91425" anchor="t" anchorCtr="0">
            <a:noAutofit/>
          </a:bodyPr>
          <a:lstStyle/>
          <a:p>
            <a:pPr marL="0" lvl="0" indent="0">
              <a:buNone/>
            </a:pPr>
            <a:r>
              <a:rPr lang="en-US" sz="1800" dirty="0"/>
              <a:t>The ultimate objective of NLP is to read, decipher, understand, and make sense of human languages in a manner that is valuable</a:t>
            </a:r>
            <a:endParaRPr sz="1800" dirty="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2" name="Picture 11">
            <a:extLst>
              <a:ext uri="{FF2B5EF4-FFF2-40B4-BE49-F238E27FC236}">
                <a16:creationId xmlns:a16="http://schemas.microsoft.com/office/drawing/2014/main" id="{F21094DD-82E1-4B45-A80A-78562ECFE434}"/>
              </a:ext>
            </a:extLst>
          </p:cNvPr>
          <p:cNvPicPr>
            <a:picLocks noChangeAspect="1"/>
          </p:cNvPicPr>
          <p:nvPr/>
        </p:nvPicPr>
        <p:blipFill>
          <a:blip r:embed="rId3"/>
          <a:stretch>
            <a:fillRect/>
          </a:stretch>
        </p:blipFill>
        <p:spPr>
          <a:xfrm>
            <a:off x="4545106" y="0"/>
            <a:ext cx="4262894" cy="5159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387067" y="84249"/>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8" name="Picture 7">
            <a:extLst>
              <a:ext uri="{FF2B5EF4-FFF2-40B4-BE49-F238E27FC236}">
                <a16:creationId xmlns:a16="http://schemas.microsoft.com/office/drawing/2014/main" id="{03B95663-54DD-1547-AAEF-2EA1A82EDAAE}"/>
              </a:ext>
            </a:extLst>
          </p:cNvPr>
          <p:cNvPicPr>
            <a:picLocks noChangeAspect="1"/>
          </p:cNvPicPr>
          <p:nvPr/>
        </p:nvPicPr>
        <p:blipFill>
          <a:blip r:embed="rId3"/>
          <a:stretch>
            <a:fillRect/>
          </a:stretch>
        </p:blipFill>
        <p:spPr>
          <a:xfrm>
            <a:off x="477219" y="878847"/>
            <a:ext cx="3451124" cy="914400"/>
          </a:xfrm>
          <a:prstGeom prst="rect">
            <a:avLst/>
          </a:prstGeom>
        </p:spPr>
      </p:pic>
      <p:pic>
        <p:nvPicPr>
          <p:cNvPr id="10" name="Picture 9">
            <a:extLst>
              <a:ext uri="{FF2B5EF4-FFF2-40B4-BE49-F238E27FC236}">
                <a16:creationId xmlns:a16="http://schemas.microsoft.com/office/drawing/2014/main" id="{0076B896-4279-5A46-B6BD-B0D4D0D0C128}"/>
              </a:ext>
            </a:extLst>
          </p:cNvPr>
          <p:cNvPicPr>
            <a:picLocks noChangeAspect="1"/>
          </p:cNvPicPr>
          <p:nvPr/>
        </p:nvPicPr>
        <p:blipFill>
          <a:blip r:embed="rId4"/>
          <a:stretch>
            <a:fillRect/>
          </a:stretch>
        </p:blipFill>
        <p:spPr>
          <a:xfrm>
            <a:off x="477219" y="2842400"/>
            <a:ext cx="4352661" cy="2103120"/>
          </a:xfrm>
          <a:prstGeom prst="rect">
            <a:avLst/>
          </a:prstGeom>
        </p:spPr>
      </p:pic>
      <p:pic>
        <p:nvPicPr>
          <p:cNvPr id="12" name="Picture 11">
            <a:extLst>
              <a:ext uri="{FF2B5EF4-FFF2-40B4-BE49-F238E27FC236}">
                <a16:creationId xmlns:a16="http://schemas.microsoft.com/office/drawing/2014/main" id="{F1453478-1AAA-8F42-A716-CB33960FDCAE}"/>
              </a:ext>
            </a:extLst>
          </p:cNvPr>
          <p:cNvPicPr>
            <a:picLocks noChangeAspect="1"/>
          </p:cNvPicPr>
          <p:nvPr/>
        </p:nvPicPr>
        <p:blipFill>
          <a:blip r:embed="rId5"/>
          <a:stretch>
            <a:fillRect/>
          </a:stretch>
        </p:blipFill>
        <p:spPr>
          <a:xfrm>
            <a:off x="471038" y="1780092"/>
            <a:ext cx="2686215" cy="10623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06981" y="110074"/>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E2169A26-3B6C-0049-BA39-01F5B70D62EE}"/>
              </a:ext>
            </a:extLst>
          </p:cNvPr>
          <p:cNvPicPr>
            <a:picLocks noChangeAspect="1"/>
          </p:cNvPicPr>
          <p:nvPr/>
        </p:nvPicPr>
        <p:blipFill>
          <a:blip r:embed="rId3"/>
          <a:stretch>
            <a:fillRect/>
          </a:stretch>
        </p:blipFill>
        <p:spPr>
          <a:xfrm>
            <a:off x="471495" y="891273"/>
            <a:ext cx="5081585" cy="2377440"/>
          </a:xfrm>
          <a:prstGeom prst="rect">
            <a:avLst/>
          </a:prstGeom>
        </p:spPr>
      </p:pic>
      <p:pic>
        <p:nvPicPr>
          <p:cNvPr id="13" name="Picture 12">
            <a:extLst>
              <a:ext uri="{FF2B5EF4-FFF2-40B4-BE49-F238E27FC236}">
                <a16:creationId xmlns:a16="http://schemas.microsoft.com/office/drawing/2014/main" id="{8A8BAEAC-8755-524C-9E25-B8D54B443873}"/>
              </a:ext>
            </a:extLst>
          </p:cNvPr>
          <p:cNvPicPr>
            <a:picLocks noChangeAspect="1"/>
          </p:cNvPicPr>
          <p:nvPr/>
        </p:nvPicPr>
        <p:blipFill>
          <a:blip r:embed="rId4"/>
          <a:stretch>
            <a:fillRect/>
          </a:stretch>
        </p:blipFill>
        <p:spPr>
          <a:xfrm>
            <a:off x="471495" y="3308102"/>
            <a:ext cx="3672594" cy="1554480"/>
          </a:xfrm>
          <a:prstGeom prst="rect">
            <a:avLst/>
          </a:prstGeom>
        </p:spPr>
      </p:pic>
    </p:spTree>
    <p:extLst>
      <p:ext uri="{BB962C8B-B14F-4D97-AF65-F5344CB8AC3E}">
        <p14:creationId xmlns:p14="http://schemas.microsoft.com/office/powerpoint/2010/main" val="169259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77219" y="10411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III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634AA9C6-04F6-7446-8198-4185CDCB0A30}"/>
              </a:ext>
            </a:extLst>
          </p:cNvPr>
          <p:cNvPicPr>
            <a:picLocks noChangeAspect="1"/>
          </p:cNvPicPr>
          <p:nvPr/>
        </p:nvPicPr>
        <p:blipFill>
          <a:blip r:embed="rId3"/>
          <a:stretch>
            <a:fillRect/>
          </a:stretch>
        </p:blipFill>
        <p:spPr>
          <a:xfrm>
            <a:off x="477224" y="1296399"/>
            <a:ext cx="2572934" cy="3108960"/>
          </a:xfrm>
          <a:prstGeom prst="rect">
            <a:avLst/>
          </a:prstGeom>
        </p:spPr>
      </p:pic>
      <p:pic>
        <p:nvPicPr>
          <p:cNvPr id="6" name="Picture 5">
            <a:extLst>
              <a:ext uri="{FF2B5EF4-FFF2-40B4-BE49-F238E27FC236}">
                <a16:creationId xmlns:a16="http://schemas.microsoft.com/office/drawing/2014/main" id="{41A8A5C3-0801-2D4F-B608-2A9FD1C860F6}"/>
              </a:ext>
            </a:extLst>
          </p:cNvPr>
          <p:cNvPicPr>
            <a:picLocks noChangeAspect="1"/>
          </p:cNvPicPr>
          <p:nvPr/>
        </p:nvPicPr>
        <p:blipFill>
          <a:blip r:embed="rId4"/>
          <a:stretch>
            <a:fillRect/>
          </a:stretch>
        </p:blipFill>
        <p:spPr>
          <a:xfrm>
            <a:off x="3046569" y="1733720"/>
            <a:ext cx="2829194" cy="2926080"/>
          </a:xfrm>
          <a:prstGeom prst="rect">
            <a:avLst/>
          </a:prstGeom>
        </p:spPr>
      </p:pic>
      <p:sp>
        <p:nvSpPr>
          <p:cNvPr id="12" name="Google Shape;336;p25">
            <a:extLst>
              <a:ext uri="{FF2B5EF4-FFF2-40B4-BE49-F238E27FC236}">
                <a16:creationId xmlns:a16="http://schemas.microsoft.com/office/drawing/2014/main" id="{1483379B-0C16-3947-AA3E-8CB6D24B8C36}"/>
              </a:ext>
            </a:extLst>
          </p:cNvPr>
          <p:cNvSpPr txBox="1">
            <a:spLocks/>
          </p:cNvSpPr>
          <p:nvPr/>
        </p:nvSpPr>
        <p:spPr>
          <a:xfrm>
            <a:off x="772741" y="961509"/>
            <a:ext cx="2377194" cy="4373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en-US" sz="1200" b="1" dirty="0">
                <a:solidFill>
                  <a:srgbClr val="0070C0"/>
                </a:solidFill>
              </a:rPr>
              <a:t>Frequency Distribution</a:t>
            </a:r>
          </a:p>
        </p:txBody>
      </p:sp>
      <p:sp>
        <p:nvSpPr>
          <p:cNvPr id="14" name="Google Shape;336;p25">
            <a:extLst>
              <a:ext uri="{FF2B5EF4-FFF2-40B4-BE49-F238E27FC236}">
                <a16:creationId xmlns:a16="http://schemas.microsoft.com/office/drawing/2014/main" id="{3FB1198A-0D0E-DC46-BD9C-C9814AA59F06}"/>
              </a:ext>
            </a:extLst>
          </p:cNvPr>
          <p:cNvSpPr txBox="1">
            <a:spLocks/>
          </p:cNvSpPr>
          <p:nvPr/>
        </p:nvSpPr>
        <p:spPr>
          <a:xfrm>
            <a:off x="3046569" y="1398831"/>
            <a:ext cx="2829194" cy="4373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en-US" sz="1200" b="1" dirty="0">
                <a:solidFill>
                  <a:srgbClr val="0070C0"/>
                </a:solidFill>
              </a:rPr>
              <a:t>(TF-IDF) </a:t>
            </a:r>
          </a:p>
          <a:p>
            <a:pPr algn="ctr"/>
            <a:r>
              <a:rPr lang="en-US" sz="1200" b="1" dirty="0">
                <a:solidFill>
                  <a:srgbClr val="0070C0"/>
                </a:solidFill>
              </a:rPr>
              <a:t>Term Frequency-Inverse Document Frequency</a:t>
            </a:r>
          </a:p>
        </p:txBody>
      </p:sp>
    </p:spTree>
    <p:extLst>
      <p:ext uri="{BB962C8B-B14F-4D97-AF65-F5344CB8AC3E}">
        <p14:creationId xmlns:p14="http://schemas.microsoft.com/office/powerpoint/2010/main" val="344906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457200" y="228004"/>
            <a:ext cx="5138700" cy="6637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DASHBOARD</a:t>
            </a:r>
            <a:endParaRPr dirty="0"/>
          </a:p>
        </p:txBody>
      </p:sp>
      <p:sp>
        <p:nvSpPr>
          <p:cNvPr id="358" name="Google Shape;358;p2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94F5004-51DA-2A46-B0EA-631B36D69E24}"/>
              </a:ext>
            </a:extLst>
          </p:cNvPr>
          <p:cNvPicPr>
            <a:picLocks noChangeAspect="1"/>
          </p:cNvPicPr>
          <p:nvPr/>
        </p:nvPicPr>
        <p:blipFill>
          <a:blip r:embed="rId3"/>
          <a:stretch>
            <a:fillRect/>
          </a:stretch>
        </p:blipFill>
        <p:spPr>
          <a:xfrm>
            <a:off x="557563" y="783206"/>
            <a:ext cx="3253946" cy="1608272"/>
          </a:xfrm>
          <a:prstGeom prst="rect">
            <a:avLst/>
          </a:prstGeom>
        </p:spPr>
      </p:pic>
      <p:pic>
        <p:nvPicPr>
          <p:cNvPr id="5" name="Picture 4">
            <a:extLst>
              <a:ext uri="{FF2B5EF4-FFF2-40B4-BE49-F238E27FC236}">
                <a16:creationId xmlns:a16="http://schemas.microsoft.com/office/drawing/2014/main" id="{4DFB471C-CC6D-0F45-9BA0-227C8E2CC60A}"/>
              </a:ext>
            </a:extLst>
          </p:cNvPr>
          <p:cNvPicPr>
            <a:picLocks noChangeAspect="1"/>
          </p:cNvPicPr>
          <p:nvPr/>
        </p:nvPicPr>
        <p:blipFill>
          <a:blip r:embed="rId4"/>
          <a:stretch>
            <a:fillRect/>
          </a:stretch>
        </p:blipFill>
        <p:spPr>
          <a:xfrm>
            <a:off x="520489" y="2394221"/>
            <a:ext cx="2731527" cy="822960"/>
          </a:xfrm>
          <a:prstGeom prst="rect">
            <a:avLst/>
          </a:prstGeom>
        </p:spPr>
      </p:pic>
      <p:pic>
        <p:nvPicPr>
          <p:cNvPr id="7" name="Picture 6">
            <a:extLst>
              <a:ext uri="{FF2B5EF4-FFF2-40B4-BE49-F238E27FC236}">
                <a16:creationId xmlns:a16="http://schemas.microsoft.com/office/drawing/2014/main" id="{E2203D26-8B8E-3C45-9B3B-6F6CCEF05132}"/>
              </a:ext>
            </a:extLst>
          </p:cNvPr>
          <p:cNvPicPr>
            <a:picLocks noChangeAspect="1"/>
          </p:cNvPicPr>
          <p:nvPr/>
        </p:nvPicPr>
        <p:blipFill>
          <a:blip r:embed="rId5"/>
          <a:stretch>
            <a:fillRect/>
          </a:stretch>
        </p:blipFill>
        <p:spPr>
          <a:xfrm>
            <a:off x="508556" y="3214438"/>
            <a:ext cx="2755391" cy="830150"/>
          </a:xfrm>
          <a:prstGeom prst="rect">
            <a:avLst/>
          </a:prstGeom>
        </p:spPr>
      </p:pic>
      <p:pic>
        <p:nvPicPr>
          <p:cNvPr id="9" name="Picture 8">
            <a:extLst>
              <a:ext uri="{FF2B5EF4-FFF2-40B4-BE49-F238E27FC236}">
                <a16:creationId xmlns:a16="http://schemas.microsoft.com/office/drawing/2014/main" id="{89F8B9C1-181B-F04D-9D92-556EE4680E05}"/>
              </a:ext>
            </a:extLst>
          </p:cNvPr>
          <p:cNvPicPr>
            <a:picLocks noChangeAspect="1"/>
          </p:cNvPicPr>
          <p:nvPr/>
        </p:nvPicPr>
        <p:blipFill>
          <a:blip r:embed="rId6"/>
          <a:stretch>
            <a:fillRect/>
          </a:stretch>
        </p:blipFill>
        <p:spPr>
          <a:xfrm>
            <a:off x="508556" y="4037398"/>
            <a:ext cx="2768601" cy="731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457200" y="267632"/>
            <a:ext cx="5138700" cy="6505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418" name="Google Shape;418;p31"/>
          <p:cNvSpPr txBox="1">
            <a:spLocks noGrp="1"/>
          </p:cNvSpPr>
          <p:nvPr>
            <p:ph type="body" idx="1"/>
          </p:nvPr>
        </p:nvSpPr>
        <p:spPr>
          <a:xfrm>
            <a:off x="457200" y="1023811"/>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Word Counts</a:t>
            </a:r>
            <a:endParaRPr b="1" dirty="0"/>
          </a:p>
          <a:p>
            <a:pPr marL="171450" indent="-171450"/>
            <a:r>
              <a:rPr lang="en" sz="1200" dirty="0"/>
              <a:t>There are too many words per Job Bulletin at an average of 1200</a:t>
            </a:r>
          </a:p>
          <a:p>
            <a:pPr marL="171450" indent="-171450"/>
            <a:r>
              <a:rPr lang="en" sz="1200" dirty="0"/>
              <a:t>Newer generations have shorter attention spans</a:t>
            </a:r>
            <a:endParaRPr sz="1200" dirty="0"/>
          </a:p>
        </p:txBody>
      </p:sp>
      <p:sp>
        <p:nvSpPr>
          <p:cNvPr id="419" name="Google Shape;419;p31"/>
          <p:cNvSpPr txBox="1">
            <a:spLocks noGrp="1"/>
          </p:cNvSpPr>
          <p:nvPr>
            <p:ph type="body" idx="2"/>
          </p:nvPr>
        </p:nvSpPr>
        <p:spPr>
          <a:xfrm>
            <a:off x="457200" y="2942697"/>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Frequency of Words</a:t>
            </a:r>
          </a:p>
          <a:p>
            <a:pPr marL="171450" indent="-171450"/>
            <a:r>
              <a:rPr lang="en-US" sz="1200" dirty="0"/>
              <a:t>The frequency of some words in the Job Bulletins could scare some candidates off: </a:t>
            </a:r>
          </a:p>
          <a:p>
            <a:pPr marL="628650" lvl="1" indent="-171450"/>
            <a:r>
              <a:rPr lang="en-US" dirty="0"/>
              <a:t>ex: Examination</a:t>
            </a:r>
          </a:p>
        </p:txBody>
      </p:sp>
      <p:sp>
        <p:nvSpPr>
          <p:cNvPr id="420" name="Google Shape;420;p31"/>
          <p:cNvSpPr txBox="1">
            <a:spLocks noGrp="1"/>
          </p:cNvSpPr>
          <p:nvPr>
            <p:ph type="body" idx="3"/>
          </p:nvPr>
        </p:nvSpPr>
        <p:spPr>
          <a:xfrm>
            <a:off x="2322573" y="1023811"/>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Readability Indexes</a:t>
            </a:r>
            <a:endParaRPr b="1" dirty="0"/>
          </a:p>
          <a:p>
            <a:pPr marL="0" indent="0">
              <a:buNone/>
            </a:pPr>
            <a:r>
              <a:rPr lang="en" u="sng" dirty="0"/>
              <a:t>Dale-</a:t>
            </a:r>
            <a:r>
              <a:rPr lang="en" u="sng" dirty="0" err="1"/>
              <a:t>Chall</a:t>
            </a:r>
            <a:r>
              <a:rPr lang="en" u="sng" dirty="0"/>
              <a:t> </a:t>
            </a:r>
            <a:r>
              <a:rPr lang="en-US" u="sng" dirty="0"/>
              <a:t>Readability</a:t>
            </a:r>
            <a:r>
              <a:rPr lang="en" u="sng" dirty="0"/>
              <a:t> Score:</a:t>
            </a:r>
          </a:p>
          <a:p>
            <a:pPr marL="171450" indent="-171450"/>
            <a:r>
              <a:rPr lang="en" dirty="0"/>
              <a:t>Aver age Score     9.0 – 9.9</a:t>
            </a:r>
          </a:p>
          <a:p>
            <a:pPr marL="171450" indent="-171450"/>
            <a:r>
              <a:rPr lang="en" dirty="0"/>
              <a:t> 13</a:t>
            </a:r>
            <a:r>
              <a:rPr lang="en" baseline="30000" dirty="0"/>
              <a:t>th</a:t>
            </a:r>
            <a:r>
              <a:rPr lang="en" dirty="0"/>
              <a:t> to 15</a:t>
            </a:r>
            <a:r>
              <a:rPr lang="en" baseline="30000" dirty="0"/>
              <a:t>th</a:t>
            </a:r>
            <a:r>
              <a:rPr lang="en" dirty="0"/>
              <a:t> grade college student</a:t>
            </a:r>
          </a:p>
          <a:p>
            <a:pPr marL="0" indent="0">
              <a:buNone/>
            </a:pPr>
            <a:r>
              <a:rPr lang="en" u="sng" dirty="0"/>
              <a:t>Flesch Reading-Ease:</a:t>
            </a:r>
          </a:p>
          <a:p>
            <a:pPr marL="171450" indent="-171450"/>
            <a:r>
              <a:rPr lang="en" dirty="0"/>
              <a:t>Average Score:      0-29</a:t>
            </a:r>
          </a:p>
          <a:p>
            <a:pPr marL="171450" indent="-171450"/>
            <a:r>
              <a:rPr lang="en" dirty="0"/>
              <a:t>Very Confusing</a:t>
            </a:r>
          </a:p>
        </p:txBody>
      </p:sp>
      <p:sp>
        <p:nvSpPr>
          <p:cNvPr id="421" name="Google Shape;421;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22" name="Google Shape;422;p31"/>
          <p:cNvSpPr txBox="1">
            <a:spLocks noGrp="1"/>
          </p:cNvSpPr>
          <p:nvPr>
            <p:ph type="body" idx="1"/>
          </p:nvPr>
        </p:nvSpPr>
        <p:spPr>
          <a:xfrm>
            <a:off x="4077674" y="1023810"/>
            <a:ext cx="1656300" cy="38046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TF-IDF</a:t>
            </a:r>
            <a:endParaRPr b="1" dirty="0"/>
          </a:p>
          <a:p>
            <a:pPr marL="0" lvl="0" indent="0" algn="l" rtl="0">
              <a:spcBef>
                <a:spcPts val="600"/>
              </a:spcBef>
              <a:spcAft>
                <a:spcPts val="0"/>
              </a:spcAft>
              <a:buNone/>
            </a:pPr>
            <a:r>
              <a:rPr lang="en" sz="1200" dirty="0"/>
              <a:t>Most important words:</a:t>
            </a:r>
          </a:p>
          <a:p>
            <a:pPr marL="171450" indent="-171450"/>
            <a:r>
              <a:rPr lang="en" dirty="0"/>
              <a:t>Examination</a:t>
            </a:r>
          </a:p>
          <a:p>
            <a:pPr marL="171450" indent="-171450"/>
            <a:r>
              <a:rPr lang="en" sz="1200" dirty="0"/>
              <a:t>Test</a:t>
            </a:r>
          </a:p>
          <a:p>
            <a:pPr marL="171450" indent="-171450"/>
            <a:r>
              <a:rPr lang="en" dirty="0"/>
              <a:t>Candidates</a:t>
            </a:r>
          </a:p>
          <a:p>
            <a:pPr marL="171450" indent="-171450"/>
            <a:r>
              <a:rPr lang="en" sz="1200" dirty="0"/>
              <a:t>Qualifying</a:t>
            </a:r>
          </a:p>
          <a:p>
            <a:pPr marL="0" indent="0">
              <a:buNone/>
            </a:pPr>
            <a:endParaRPr lang="en" dirty="0"/>
          </a:p>
          <a:p>
            <a:pPr marL="0" indent="0">
              <a:buNone/>
            </a:pPr>
            <a:r>
              <a:rPr lang="en" sz="1200" dirty="0"/>
              <a:t>Not ideal words to attract candidates</a:t>
            </a: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title"/>
          </p:nvPr>
        </p:nvSpPr>
        <p:spPr>
          <a:xfrm>
            <a:off x="457200" y="189574"/>
            <a:ext cx="5138700" cy="719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NEXT STEPS</a:t>
            </a:r>
            <a:endParaRPr dirty="0"/>
          </a:p>
        </p:txBody>
      </p:sp>
      <p:sp>
        <p:nvSpPr>
          <p:cNvPr id="499" name="Google Shape;499;p38"/>
          <p:cNvSpPr txBox="1">
            <a:spLocks noGrp="1"/>
          </p:cNvSpPr>
          <p:nvPr>
            <p:ph type="body" idx="1"/>
          </p:nvPr>
        </p:nvSpPr>
        <p:spPr>
          <a:xfrm>
            <a:off x="457200" y="703928"/>
            <a:ext cx="5439900" cy="2975976"/>
          </a:xfrm>
          <a:prstGeom prst="rect">
            <a:avLst/>
          </a:prstGeom>
        </p:spPr>
        <p:txBody>
          <a:bodyPr spcFirstLastPara="1" wrap="square" lIns="91425" tIns="91425" rIns="91425" bIns="91425" anchor="t" anchorCtr="0">
            <a:noAutofit/>
          </a:bodyPr>
          <a:lstStyle/>
          <a:p>
            <a:pPr marL="0" lvl="0" indent="0">
              <a:buNone/>
            </a:pPr>
            <a:r>
              <a:rPr lang="en-US" sz="1400" b="1" dirty="0"/>
              <a:t>Watson Natural Language Classifier </a:t>
            </a:r>
            <a:r>
              <a:rPr lang="en" sz="1400" dirty="0"/>
              <a:t>:</a:t>
            </a:r>
            <a:endParaRPr sz="1400" dirty="0"/>
          </a:p>
          <a:p>
            <a:pPr lvl="0" indent="-317500">
              <a:lnSpc>
                <a:spcPct val="115000"/>
              </a:lnSpc>
              <a:spcBef>
                <a:spcPts val="0"/>
              </a:spcBef>
              <a:spcAft>
                <a:spcPts val="200"/>
              </a:spcAft>
              <a:buSzPts val="1400"/>
            </a:pPr>
            <a:r>
              <a:rPr lang="en-US" sz="1400" dirty="0"/>
              <a:t>Allow users to </a:t>
            </a:r>
            <a:r>
              <a:rPr lang="en-US" sz="1400" u="sng" dirty="0"/>
              <a:t>Classify Text </a:t>
            </a:r>
            <a:r>
              <a:rPr lang="en-US" sz="1400" dirty="0"/>
              <a:t>into custom categories, at scale</a:t>
            </a:r>
          </a:p>
          <a:p>
            <a:pPr lvl="1" indent="-317500">
              <a:spcAft>
                <a:spcPts val="200"/>
              </a:spcAft>
              <a:buSzPts val="1400"/>
            </a:pPr>
            <a:r>
              <a:rPr lang="en-US" sz="1400" dirty="0"/>
              <a:t>Classify jobs further to ensure accuracy of descriptions, requirements and expectations</a:t>
            </a:r>
          </a:p>
          <a:p>
            <a:pPr indent="-317500">
              <a:spcBef>
                <a:spcPts val="0"/>
              </a:spcBef>
              <a:spcAft>
                <a:spcPts val="200"/>
              </a:spcAft>
              <a:buSzPts val="1400"/>
            </a:pPr>
            <a:r>
              <a:rPr lang="en-US" sz="1400" dirty="0"/>
              <a:t>Combine various advanced ML techniques to provide the highest accuracy possible</a:t>
            </a:r>
          </a:p>
          <a:p>
            <a:pPr lvl="0" indent="-317500">
              <a:lnSpc>
                <a:spcPct val="115000"/>
              </a:lnSpc>
              <a:spcBef>
                <a:spcPts val="0"/>
              </a:spcBef>
              <a:spcAft>
                <a:spcPts val="200"/>
              </a:spcAft>
              <a:buSzPts val="1400"/>
            </a:pPr>
            <a:r>
              <a:rPr lang="en-US" sz="1400" dirty="0"/>
              <a:t>Utilize multiple classification models, along with unsupervised and supervised learning techniques</a:t>
            </a:r>
          </a:p>
          <a:p>
            <a:pPr lvl="0" indent="-317500">
              <a:lnSpc>
                <a:spcPct val="115000"/>
              </a:lnSpc>
              <a:spcBef>
                <a:spcPts val="0"/>
              </a:spcBef>
              <a:spcAft>
                <a:spcPts val="200"/>
              </a:spcAft>
              <a:buSzPts val="1400"/>
            </a:pPr>
            <a:r>
              <a:rPr lang="en-US" sz="1400" dirty="0"/>
              <a:t>Evaluate data against multiple Support Vector Machines (SVMs) and a Convolutional Neural Network (CNN) using IBM’s Deep Learning As a Service (</a:t>
            </a:r>
            <a:r>
              <a:rPr lang="en-US" sz="1400" dirty="0" err="1"/>
              <a:t>DLaaS</a:t>
            </a:r>
            <a:r>
              <a:rPr lang="en-US" sz="1400" dirty="0"/>
              <a:t>)</a:t>
            </a:r>
            <a:endParaRPr sz="1400" dirty="0"/>
          </a:p>
        </p:txBody>
      </p:sp>
      <p:sp>
        <p:nvSpPr>
          <p:cNvPr id="501" name="Google Shape;501;p38"/>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04E6D293-3E92-F14E-A14D-9796A9682E91}"/>
              </a:ext>
            </a:extLst>
          </p:cNvPr>
          <p:cNvPicPr>
            <a:picLocks noChangeAspect="1"/>
          </p:cNvPicPr>
          <p:nvPr/>
        </p:nvPicPr>
        <p:blipFill>
          <a:blip r:embed="rId3"/>
          <a:stretch>
            <a:fillRect/>
          </a:stretch>
        </p:blipFill>
        <p:spPr>
          <a:xfrm>
            <a:off x="1701313" y="3606861"/>
            <a:ext cx="2839793"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buNone/>
            </a:pPr>
            <a:r>
              <a:rPr lang="en-US" sz="2800" dirty="0"/>
              <a:t>Choose a job you love, and you will never have to work a day in your life</a:t>
            </a:r>
          </a:p>
          <a:p>
            <a:pPr marL="0" lvl="0" indent="0" algn="r">
              <a:buNone/>
            </a:pPr>
            <a:r>
              <a:rPr lang="en-US" sz="2000" dirty="0"/>
              <a:t>- Confucius</a:t>
            </a:r>
            <a:endParaRPr sz="2000"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685800" y="26193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6" name="Picture 5">
            <a:extLst>
              <a:ext uri="{FF2B5EF4-FFF2-40B4-BE49-F238E27FC236}">
                <a16:creationId xmlns:a16="http://schemas.microsoft.com/office/drawing/2014/main" id="{5AB9C586-C09C-084D-876F-9AA4846325AF}"/>
              </a:ext>
            </a:extLst>
          </p:cNvPr>
          <p:cNvPicPr>
            <a:picLocks noChangeAspect="1"/>
          </p:cNvPicPr>
          <p:nvPr/>
        </p:nvPicPr>
        <p:blipFill>
          <a:blip r:embed="rId3"/>
          <a:stretch>
            <a:fillRect/>
          </a:stretch>
        </p:blipFill>
        <p:spPr>
          <a:xfrm>
            <a:off x="685800" y="1211397"/>
            <a:ext cx="3176035"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l="48000"/>
          </a:stretch>
        </a:blipFill>
        <a:effectLst/>
      </p:bgPr>
    </p:bg>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685800" y="440350"/>
            <a:ext cx="3297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HELLO!</a:t>
            </a:r>
            <a:endParaRPr sz="6000" dirty="0"/>
          </a:p>
        </p:txBody>
      </p:sp>
      <p:sp>
        <p:nvSpPr>
          <p:cNvPr id="255" name="Google Shape;255;p15"/>
          <p:cNvSpPr txBox="1">
            <a:spLocks noGrp="1"/>
          </p:cNvSpPr>
          <p:nvPr>
            <p:ph type="subTitle" idx="4294967295"/>
          </p:nvPr>
        </p:nvSpPr>
        <p:spPr>
          <a:xfrm>
            <a:off x="412377" y="1639975"/>
            <a:ext cx="3738282" cy="315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000" b="1" dirty="0">
                <a:solidFill>
                  <a:srgbClr val="A5B0FE"/>
                </a:solidFill>
              </a:rPr>
              <a:t>Meet Our Team</a:t>
            </a:r>
          </a:p>
          <a:p>
            <a:pPr marL="285750" indent="-285750">
              <a:spcBef>
                <a:spcPts val="200"/>
              </a:spcBef>
              <a:spcAft>
                <a:spcPts val="200"/>
              </a:spcAft>
            </a:pPr>
            <a:endParaRPr lang="en-US" sz="1800" dirty="0">
              <a:solidFill>
                <a:schemeClr val="tx1"/>
              </a:solidFill>
            </a:endParaRPr>
          </a:p>
          <a:p>
            <a:pPr marL="285750" indent="-285750">
              <a:spcBef>
                <a:spcPts val="800"/>
              </a:spcBef>
              <a:spcAft>
                <a:spcPts val="800"/>
              </a:spcAft>
            </a:pPr>
            <a:r>
              <a:rPr lang="en-US" sz="1800" dirty="0">
                <a:solidFill>
                  <a:schemeClr val="tx1"/>
                </a:solidFill>
              </a:rPr>
              <a:t>Joseph Yon</a:t>
            </a:r>
          </a:p>
          <a:p>
            <a:pPr marL="285750" indent="-285750">
              <a:spcBef>
                <a:spcPts val="800"/>
              </a:spcBef>
              <a:spcAft>
                <a:spcPts val="800"/>
              </a:spcAft>
            </a:pPr>
            <a:r>
              <a:rPr lang="en-US" sz="1800" dirty="0">
                <a:solidFill>
                  <a:schemeClr val="tx1"/>
                </a:solidFill>
              </a:rPr>
              <a:t>Xavier De La Rosa</a:t>
            </a:r>
          </a:p>
          <a:p>
            <a:pPr marL="285750" indent="-285750">
              <a:spcBef>
                <a:spcPts val="800"/>
              </a:spcBef>
              <a:spcAft>
                <a:spcPts val="800"/>
              </a:spcAft>
            </a:pPr>
            <a:r>
              <a:rPr lang="en-US" sz="1800" dirty="0" err="1">
                <a:solidFill>
                  <a:schemeClr val="tx1"/>
                </a:solidFill>
              </a:rPr>
              <a:t>Musafiri</a:t>
            </a:r>
            <a:r>
              <a:rPr lang="en-US" sz="1800" dirty="0">
                <a:solidFill>
                  <a:schemeClr val="tx1"/>
                </a:solidFill>
              </a:rPr>
              <a:t> </a:t>
            </a:r>
            <a:r>
              <a:rPr lang="en-US" sz="1800" dirty="0" err="1">
                <a:solidFill>
                  <a:schemeClr val="tx1"/>
                </a:solidFill>
              </a:rPr>
              <a:t>Kayambi</a:t>
            </a:r>
            <a:endParaRPr lang="en-US" sz="1800" dirty="0">
              <a:solidFill>
                <a:schemeClr val="tx1"/>
              </a:solidFill>
            </a:endParaRPr>
          </a:p>
        </p:txBody>
      </p:sp>
      <p:sp>
        <p:nvSpPr>
          <p:cNvPr id="256" name="Google Shape;256;p1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1" name="TextBox 10">
            <a:extLst>
              <a:ext uri="{FF2B5EF4-FFF2-40B4-BE49-F238E27FC236}">
                <a16:creationId xmlns:a16="http://schemas.microsoft.com/office/drawing/2014/main" id="{719D9BD0-DFA7-C649-9A65-DA95C48100CA}"/>
              </a:ext>
            </a:extLst>
          </p:cNvPr>
          <p:cNvSpPr txBox="1"/>
          <p:nvPr/>
        </p:nvSpPr>
        <p:spPr>
          <a:xfrm>
            <a:off x="5925671" y="1201271"/>
            <a:ext cx="184731" cy="307777"/>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DA741B0-A5A7-C348-9FA0-07D69755DD7D}"/>
              </a:ext>
            </a:extLst>
          </p:cNvPr>
          <p:cNvSpPr txBox="1"/>
          <p:nvPr/>
        </p:nvSpPr>
        <p:spPr>
          <a:xfrm>
            <a:off x="5827059" y="1183341"/>
            <a:ext cx="184731" cy="307777"/>
          </a:xfrm>
          <a:prstGeom prst="rect">
            <a:avLst/>
          </a:prstGeom>
          <a:noFill/>
        </p:spPr>
        <p:txBody>
          <a:bodyPr wrap="non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1746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247" name="Google Shape;247;p14"/>
          <p:cNvSpPr txBox="1">
            <a:spLocks noGrp="1"/>
          </p:cNvSpPr>
          <p:nvPr>
            <p:ph type="body" idx="1"/>
          </p:nvPr>
        </p:nvSpPr>
        <p:spPr>
          <a:xfrm>
            <a:off x="457200" y="1032001"/>
            <a:ext cx="5138700" cy="3044256"/>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2000" b="1" dirty="0"/>
              <a:t>Help the City of Los Angeles to Structure and Analyze its Job Descriptions Using Natural Language Processing</a:t>
            </a:r>
          </a:p>
          <a:p>
            <a:pPr marL="0" lvl="0" indent="0">
              <a:buClr>
                <a:schemeClr val="dk1"/>
              </a:buClr>
              <a:buSzPts val="1100"/>
              <a:buNone/>
            </a:pPr>
            <a:r>
              <a:rPr lang="en-US" sz="1600" dirty="0"/>
              <a:t>The City of Los Angeles faces a big hiring challenge: </a:t>
            </a:r>
          </a:p>
          <a:p>
            <a:pPr marL="285750" indent="-285750">
              <a:buClr>
                <a:schemeClr val="dk1"/>
              </a:buClr>
              <a:buSzPts val="1100"/>
            </a:pPr>
            <a:r>
              <a:rPr lang="en-US" sz="1600" dirty="0"/>
              <a:t>1/3 of its 50,000 workers are eligible to retire by July of 2020</a:t>
            </a:r>
          </a:p>
          <a:p>
            <a:pPr marL="285750" indent="-285750">
              <a:buClr>
                <a:schemeClr val="dk1"/>
              </a:buClr>
              <a:buSzPts val="1100"/>
            </a:pPr>
            <a:r>
              <a:rPr lang="en-US" sz="1600" dirty="0"/>
              <a:t>The city has partnered with Kaggle to create a competition to improve the job bulletins that will fill all those open positions</a:t>
            </a:r>
          </a:p>
          <a:p>
            <a:pPr marL="0" lvl="0" indent="0">
              <a:buClr>
                <a:schemeClr val="dk1"/>
              </a:buClr>
              <a:buSzPts val="1100"/>
              <a:buNone/>
            </a:pPr>
            <a:endParaRPr lang="en-US" sz="1200" dirty="0">
              <a:solidFill>
                <a:srgbClr val="000000"/>
              </a:solidFill>
            </a:endParaRPr>
          </a:p>
        </p:txBody>
      </p:sp>
      <p:sp>
        <p:nvSpPr>
          <p:cNvPr id="248" name="Google Shape;248;p14"/>
          <p:cNvSpPr txBox="1">
            <a:spLocks noGrp="1"/>
          </p:cNvSpPr>
          <p:nvPr>
            <p:ph type="body" idx="2"/>
          </p:nvPr>
        </p:nvSpPr>
        <p:spPr>
          <a:xfrm>
            <a:off x="457200" y="4076257"/>
            <a:ext cx="5138700" cy="9350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F4A9E"/>
                </a:solidFill>
              </a:rPr>
              <a:t>Kaggle Competition:</a:t>
            </a:r>
          </a:p>
          <a:p>
            <a:pPr marL="0" lvl="0" indent="0">
              <a:spcBef>
                <a:spcPts val="0"/>
              </a:spcBef>
              <a:buNone/>
            </a:pPr>
            <a:r>
              <a:rPr lang="en-US" sz="1200" b="1" dirty="0">
                <a:hlinkClick r:id="rId3"/>
              </a:rPr>
              <a:t>https://www.kaggle.com/c/data-science-for-good-city-of-los-angeles</a:t>
            </a:r>
            <a:endParaRPr sz="1200" b="1" dirty="0">
              <a:solidFill>
                <a:srgbClr val="4F4A9E"/>
              </a:solidFill>
            </a:endParaRPr>
          </a:p>
          <a:p>
            <a:pPr marL="0" lvl="0" indent="0" algn="l" rtl="0">
              <a:spcBef>
                <a:spcPts val="0"/>
              </a:spcBef>
              <a:spcAft>
                <a:spcPts val="0"/>
              </a:spcAft>
              <a:buNone/>
            </a:pPr>
            <a:endParaRPr lang="en-US" sz="1200" dirty="0">
              <a:solidFill>
                <a:srgbClr val="4F4A9E"/>
              </a:solidFill>
            </a:endParaRPr>
          </a:p>
          <a:p>
            <a:pPr marL="0" lvl="0" indent="0">
              <a:spcBef>
                <a:spcPts val="0"/>
              </a:spcBef>
              <a:buNone/>
            </a:pPr>
            <a:r>
              <a:rPr lang="en-US" sz="1200" b="1" dirty="0">
                <a:solidFill>
                  <a:srgbClr val="4F4A9E"/>
                </a:solidFill>
              </a:rPr>
              <a:t>Prize Money: </a:t>
            </a:r>
            <a:r>
              <a:rPr lang="en-US" sz="1200" dirty="0">
                <a:solidFill>
                  <a:srgbClr val="4F4A9E"/>
                </a:solidFill>
              </a:rPr>
              <a:t>$15,000</a:t>
            </a:r>
            <a:endParaRPr sz="1200" dirty="0">
              <a:solidFill>
                <a:srgbClr val="4F4A9E"/>
              </a:solidFill>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192518"/>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247" name="Google Shape;247;p14"/>
          <p:cNvSpPr txBox="1">
            <a:spLocks noGrp="1"/>
          </p:cNvSpPr>
          <p:nvPr>
            <p:ph type="body" idx="1"/>
          </p:nvPr>
        </p:nvSpPr>
        <p:spPr>
          <a:xfrm>
            <a:off x="457200" y="1139568"/>
            <a:ext cx="5138700" cy="3835844"/>
          </a:xfrm>
          <a:prstGeom prst="rect">
            <a:avLst/>
          </a:prstGeom>
        </p:spPr>
        <p:txBody>
          <a:bodyPr spcFirstLastPara="1" wrap="square" lIns="91425" tIns="91425" rIns="91425" bIns="91425" anchor="t" anchorCtr="0">
            <a:noAutofit/>
          </a:bodyPr>
          <a:lstStyle/>
          <a:p>
            <a:r>
              <a:rPr lang="en-US" sz="1400" dirty="0"/>
              <a:t>The content, tone, and format of job bulletins can influence the quality of the applicant pool</a:t>
            </a:r>
          </a:p>
          <a:p>
            <a:pPr lvl="1"/>
            <a:r>
              <a:rPr lang="en-US" sz="1400" dirty="0"/>
              <a:t>Overly-specific job requirements may discourage diversity</a:t>
            </a:r>
          </a:p>
          <a:p>
            <a:r>
              <a:rPr lang="en-US" sz="1400" dirty="0"/>
              <a:t>The Los Angeles Mayor’s Office wants to reimagine the city’s job bulletins to identify needed improvements</a:t>
            </a:r>
          </a:p>
          <a:p>
            <a:r>
              <a:rPr lang="en-US" sz="1400" dirty="0"/>
              <a:t>The goal is to use a folder full (683 to be exact) of plain-text job postings then to use this data to: </a:t>
            </a:r>
          </a:p>
          <a:p>
            <a:endParaRPr lang="en-US" sz="800" dirty="0"/>
          </a:p>
          <a:p>
            <a:pPr lvl="1">
              <a:buFont typeface="+mj-lt"/>
              <a:buAutoNum type="arabicPeriod"/>
            </a:pPr>
            <a:r>
              <a:rPr lang="en-US" sz="1400" b="1" dirty="0"/>
              <a:t>Identify</a:t>
            </a:r>
            <a:r>
              <a:rPr lang="en-US" sz="1400" dirty="0"/>
              <a:t> language that can negatively bias the pool of applicants; </a:t>
            </a:r>
          </a:p>
          <a:p>
            <a:pPr lvl="1">
              <a:buFont typeface="+mj-lt"/>
              <a:buAutoNum type="arabicPeriod"/>
            </a:pPr>
            <a:r>
              <a:rPr lang="en-US" sz="1400" b="1" dirty="0"/>
              <a:t>Improve</a:t>
            </a:r>
            <a:r>
              <a:rPr lang="en-US" sz="1400" dirty="0"/>
              <a:t> the diversity and quality of the applicant pool; and</a:t>
            </a:r>
          </a:p>
          <a:p>
            <a:pPr lvl="1">
              <a:buFont typeface="+mj-lt"/>
              <a:buAutoNum type="arabicPeriod"/>
            </a:pPr>
            <a:r>
              <a:rPr lang="en-US" sz="1400" b="1" dirty="0"/>
              <a:t>Inform</a:t>
            </a:r>
            <a:r>
              <a:rPr lang="en-US" sz="1400" dirty="0"/>
              <a:t> based on findings to update job listings</a:t>
            </a:r>
          </a:p>
          <a:p>
            <a:pPr marL="0" lvl="0" indent="0">
              <a:buClr>
                <a:schemeClr val="dk1"/>
              </a:buClr>
              <a:buSzPts val="1100"/>
              <a:buNone/>
            </a:pPr>
            <a:endParaRPr lang="en-US" sz="1200" dirty="0">
              <a:solidFill>
                <a:srgbClr val="000000"/>
              </a:solidFill>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427040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362633"/>
            <a:ext cx="2229600" cy="1016659"/>
          </a:xfrm>
          <a:prstGeom prst="rect">
            <a:avLst/>
          </a:prstGeom>
        </p:spPr>
        <p:txBody>
          <a:bodyPr spcFirstLastPara="1" wrap="square" lIns="91425" tIns="91425" rIns="91425" bIns="91425" anchor="b" anchorCtr="0">
            <a:noAutofit/>
          </a:bodyPr>
          <a:lstStyle/>
          <a:p>
            <a:pPr lvl="0"/>
            <a:r>
              <a:rPr lang="en" sz="9400" dirty="0"/>
              <a:t>NLP</a:t>
            </a:r>
            <a:r>
              <a:rPr lang="en" sz="9600" dirty="0"/>
              <a:t> </a:t>
            </a:r>
            <a:r>
              <a:rPr lang="en-US" sz="2400" dirty="0"/>
              <a:t>Artificial Intelligence</a:t>
            </a:r>
            <a:endParaRPr sz="2400" dirty="0"/>
          </a:p>
        </p:txBody>
      </p:sp>
      <p:sp>
        <p:nvSpPr>
          <p:cNvPr id="281" name="Google Shape;281;p19"/>
          <p:cNvSpPr txBox="1">
            <a:spLocks noGrp="1"/>
          </p:cNvSpPr>
          <p:nvPr>
            <p:ph type="subTitle" idx="4294967295"/>
          </p:nvPr>
        </p:nvSpPr>
        <p:spPr>
          <a:xfrm>
            <a:off x="454550" y="2143042"/>
            <a:ext cx="2229600" cy="784800"/>
          </a:xfrm>
          <a:prstGeom prst="rect">
            <a:avLst/>
          </a:prstGeom>
        </p:spPr>
        <p:txBody>
          <a:bodyPr spcFirstLastPara="1" wrap="square" lIns="91425" tIns="91425" rIns="91425" bIns="91425" anchor="t" anchorCtr="0">
            <a:noAutofit/>
          </a:bodyPr>
          <a:lstStyle/>
          <a:p>
            <a:pPr marL="285750" indent="-285750"/>
            <a:r>
              <a:rPr lang="en-US" sz="1700" dirty="0"/>
              <a:t>Interactions between computers and human languages</a:t>
            </a:r>
          </a:p>
          <a:p>
            <a:pPr marL="285750" indent="-285750"/>
            <a:r>
              <a:rPr lang="en-US" sz="1700" dirty="0"/>
              <a:t>Programming computers to process and analyze natural languages</a:t>
            </a:r>
            <a:endParaRPr sz="1700" dirty="0"/>
          </a:p>
        </p:txBody>
      </p:sp>
      <p:grpSp>
        <p:nvGrpSpPr>
          <p:cNvPr id="282" name="Google Shape;282;p19"/>
          <p:cNvGrpSpPr/>
          <p:nvPr/>
        </p:nvGrpSpPr>
        <p:grpSpPr>
          <a:xfrm>
            <a:off x="4989430" y="480048"/>
            <a:ext cx="2688023" cy="2687984"/>
            <a:chOff x="6643075" y="3664250"/>
            <a:chExt cx="407950" cy="407975"/>
          </a:xfrm>
        </p:grpSpPr>
        <p:sp>
          <p:nvSpPr>
            <p:cNvPr id="283" name="Google Shape;28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rot="-587295">
            <a:off x="4831103" y="3518436"/>
            <a:ext cx="1105140" cy="1105077"/>
            <a:chOff x="576250" y="4319400"/>
            <a:chExt cx="442075" cy="442050"/>
          </a:xfrm>
        </p:grpSpPr>
        <p:sp>
          <p:nvSpPr>
            <p:cNvPr id="286" name="Google Shape;28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9"/>
          <p:cNvSpPr/>
          <p:nvPr/>
        </p:nvSpPr>
        <p:spPr>
          <a:xfrm>
            <a:off x="4346385" y="1101027"/>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7115127" y="3154920"/>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619694" y="2807253"/>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lvl="0"/>
            <a:br>
              <a:rPr lang="en-US" sz="4800" dirty="0"/>
            </a:br>
            <a:br>
              <a:rPr lang="en-US" sz="4800" dirty="0"/>
            </a:br>
            <a:r>
              <a:rPr lang="en-US" sz="4800" dirty="0"/>
              <a:t>Our Tools </a:t>
            </a:r>
            <a:br>
              <a:rPr lang="en-US" sz="4800" dirty="0"/>
            </a:br>
            <a:r>
              <a:rPr lang="en-US" sz="4800" dirty="0"/>
              <a:t>&amp; Processes</a:t>
            </a:r>
            <a:endParaRPr sz="4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234177"/>
            <a:ext cx="5138700" cy="726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206431DD-9DAB-434F-A9F7-FF49A03C62D1}"/>
              </a:ext>
            </a:extLst>
          </p:cNvPr>
          <p:cNvPicPr>
            <a:picLocks noChangeAspect="1"/>
          </p:cNvPicPr>
          <p:nvPr/>
        </p:nvPicPr>
        <p:blipFill>
          <a:blip r:embed="rId3"/>
          <a:stretch>
            <a:fillRect/>
          </a:stretch>
        </p:blipFill>
        <p:spPr>
          <a:xfrm>
            <a:off x="367556" y="1041290"/>
            <a:ext cx="1519682" cy="1005840"/>
          </a:xfrm>
          <a:prstGeom prst="rect">
            <a:avLst/>
          </a:prstGeom>
        </p:spPr>
      </p:pic>
      <p:pic>
        <p:nvPicPr>
          <p:cNvPr id="9" name="Picture 8">
            <a:extLst>
              <a:ext uri="{FF2B5EF4-FFF2-40B4-BE49-F238E27FC236}">
                <a16:creationId xmlns:a16="http://schemas.microsoft.com/office/drawing/2014/main" id="{27392520-0097-2941-9F78-353C95BCFAFF}"/>
              </a:ext>
            </a:extLst>
          </p:cNvPr>
          <p:cNvPicPr>
            <a:picLocks noChangeAspect="1"/>
          </p:cNvPicPr>
          <p:nvPr/>
        </p:nvPicPr>
        <p:blipFill>
          <a:blip r:embed="rId4"/>
          <a:stretch>
            <a:fillRect/>
          </a:stretch>
        </p:blipFill>
        <p:spPr>
          <a:xfrm>
            <a:off x="367556" y="2057030"/>
            <a:ext cx="1577914" cy="1280160"/>
          </a:xfrm>
          <a:prstGeom prst="rect">
            <a:avLst/>
          </a:prstGeom>
        </p:spPr>
      </p:pic>
      <p:pic>
        <p:nvPicPr>
          <p:cNvPr id="11" name="Picture 10">
            <a:extLst>
              <a:ext uri="{FF2B5EF4-FFF2-40B4-BE49-F238E27FC236}">
                <a16:creationId xmlns:a16="http://schemas.microsoft.com/office/drawing/2014/main" id="{89EADAF1-E43A-D847-8D3A-3BE4EB48095F}"/>
              </a:ext>
            </a:extLst>
          </p:cNvPr>
          <p:cNvPicPr>
            <a:picLocks noChangeAspect="1"/>
          </p:cNvPicPr>
          <p:nvPr/>
        </p:nvPicPr>
        <p:blipFill>
          <a:blip r:embed="rId5"/>
          <a:stretch>
            <a:fillRect/>
          </a:stretch>
        </p:blipFill>
        <p:spPr>
          <a:xfrm>
            <a:off x="1887239" y="960707"/>
            <a:ext cx="2140317" cy="548640"/>
          </a:xfrm>
          <a:prstGeom prst="rect">
            <a:avLst/>
          </a:prstGeom>
        </p:spPr>
      </p:pic>
      <p:pic>
        <p:nvPicPr>
          <p:cNvPr id="13" name="Picture 12">
            <a:extLst>
              <a:ext uri="{FF2B5EF4-FFF2-40B4-BE49-F238E27FC236}">
                <a16:creationId xmlns:a16="http://schemas.microsoft.com/office/drawing/2014/main" id="{8E471B2D-0794-C74D-8491-46E63EA8B33D}"/>
              </a:ext>
            </a:extLst>
          </p:cNvPr>
          <p:cNvPicPr>
            <a:picLocks noChangeAspect="1"/>
          </p:cNvPicPr>
          <p:nvPr/>
        </p:nvPicPr>
        <p:blipFill>
          <a:blip r:embed="rId6"/>
          <a:stretch>
            <a:fillRect/>
          </a:stretch>
        </p:blipFill>
        <p:spPr>
          <a:xfrm>
            <a:off x="1945471" y="1404008"/>
            <a:ext cx="2882597" cy="1920240"/>
          </a:xfrm>
          <a:prstGeom prst="rect">
            <a:avLst/>
          </a:prstGeom>
        </p:spPr>
      </p:pic>
      <p:pic>
        <p:nvPicPr>
          <p:cNvPr id="16" name="Picture 15">
            <a:extLst>
              <a:ext uri="{FF2B5EF4-FFF2-40B4-BE49-F238E27FC236}">
                <a16:creationId xmlns:a16="http://schemas.microsoft.com/office/drawing/2014/main" id="{0C8BEE9D-41AD-E94D-B22D-259F22850FF7}"/>
              </a:ext>
            </a:extLst>
          </p:cNvPr>
          <p:cNvPicPr>
            <a:picLocks noChangeAspect="1"/>
          </p:cNvPicPr>
          <p:nvPr/>
        </p:nvPicPr>
        <p:blipFill>
          <a:blip r:embed="rId7"/>
          <a:stretch>
            <a:fillRect/>
          </a:stretch>
        </p:blipFill>
        <p:spPr>
          <a:xfrm>
            <a:off x="408592" y="3324248"/>
            <a:ext cx="2638818" cy="1463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199" y="2825059"/>
            <a:ext cx="5369859" cy="2123455"/>
          </a:xfrm>
          <a:prstGeom prst="rect">
            <a:avLst/>
          </a:prstGeom>
        </p:spPr>
        <p:txBody>
          <a:bodyPr spcFirstLastPara="1" wrap="square" lIns="91425" tIns="91425" rIns="91425" bIns="91425" anchor="t" anchorCtr="0">
            <a:noAutofit/>
          </a:bodyPr>
          <a:lstStyle/>
          <a:p>
            <a:pPr marL="0" indent="0">
              <a:spcBef>
                <a:spcPts val="0"/>
              </a:spcBef>
              <a:buNone/>
            </a:pPr>
            <a:r>
              <a:rPr lang="en-US" sz="1200" b="1" dirty="0"/>
              <a:t>Tokenize: </a:t>
            </a:r>
          </a:p>
          <a:p>
            <a:pPr marL="171450" indent="-171450">
              <a:spcBef>
                <a:spcPts val="0"/>
              </a:spcBef>
            </a:pPr>
            <a:r>
              <a:rPr lang="en-US" sz="1200" dirty="0"/>
              <a:t>Break up strings into small structures/units to understand the importance of each word with respect to the sentence</a:t>
            </a:r>
          </a:p>
          <a:p>
            <a:pPr marL="0" indent="0">
              <a:spcBef>
                <a:spcPts val="0"/>
              </a:spcBef>
              <a:buNone/>
            </a:pPr>
            <a:r>
              <a:rPr lang="en-US" sz="1200" b="1" dirty="0"/>
              <a:t>Stop-Words: </a:t>
            </a:r>
          </a:p>
          <a:p>
            <a:pPr marL="171450" indent="-171450">
              <a:spcBef>
                <a:spcPts val="0"/>
              </a:spcBef>
            </a:pPr>
            <a:r>
              <a:rPr lang="en-US" sz="1200" dirty="0"/>
              <a:t>Commonly used words (such as "and", "the", "a", "an", and similar words) that are irrelevant and have very little meaning</a:t>
            </a:r>
          </a:p>
          <a:p>
            <a:pPr marL="0" indent="0">
              <a:spcBef>
                <a:spcPts val="0"/>
              </a:spcBef>
              <a:buNone/>
            </a:pPr>
            <a:r>
              <a:rPr lang="en-US" sz="1200" b="1" dirty="0"/>
              <a:t>Regular Expressions: </a:t>
            </a:r>
          </a:p>
          <a:p>
            <a:pPr marL="171450" indent="-171450">
              <a:spcBef>
                <a:spcPts val="0"/>
              </a:spcBef>
            </a:pPr>
            <a:r>
              <a:rPr lang="en-US" sz="1200" dirty="0"/>
              <a:t>Filter </a:t>
            </a:r>
            <a:r>
              <a:rPr lang="en-US" sz="1200" dirty="0" err="1"/>
              <a:t>ReGex</a:t>
            </a:r>
            <a:r>
              <a:rPr lang="en-US" sz="1200" dirty="0"/>
              <a:t> only and remove symbols and characters</a:t>
            </a:r>
          </a:p>
          <a:p>
            <a:pPr marL="0" indent="0">
              <a:spcBef>
                <a:spcPts val="0"/>
              </a:spcBef>
              <a:buNone/>
            </a:pPr>
            <a:r>
              <a:rPr lang="en-US" sz="1200" b="1" dirty="0"/>
              <a:t>POS Tagging: </a:t>
            </a:r>
          </a:p>
          <a:p>
            <a:pPr marL="171450" indent="-171450">
              <a:spcBef>
                <a:spcPts val="0"/>
              </a:spcBef>
            </a:pPr>
            <a:r>
              <a:rPr lang="en-US" sz="1200" dirty="0"/>
              <a:t>Assigning tags to a single word according to its role in the sentence (</a:t>
            </a:r>
            <a:r>
              <a:rPr lang="en-US" sz="1200" dirty="0" err="1"/>
              <a:t>i.e</a:t>
            </a:r>
            <a:r>
              <a:rPr lang="en-US" sz="1200" dirty="0"/>
              <a:t> Verb, Noun, Adjective and etc.</a:t>
            </a:r>
            <a:endParaRPr sz="1200" dirty="0"/>
          </a:p>
        </p:txBody>
      </p:sp>
      <p:sp>
        <p:nvSpPr>
          <p:cNvPr id="300" name="Google Shape;300;p20"/>
          <p:cNvSpPr txBox="1">
            <a:spLocks noGrp="1"/>
          </p:cNvSpPr>
          <p:nvPr>
            <p:ph type="title"/>
          </p:nvPr>
        </p:nvSpPr>
        <p:spPr>
          <a:xfrm>
            <a:off x="457199" y="192523"/>
            <a:ext cx="5138700" cy="676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4" name="Picture 13">
            <a:extLst>
              <a:ext uri="{FF2B5EF4-FFF2-40B4-BE49-F238E27FC236}">
                <a16:creationId xmlns:a16="http://schemas.microsoft.com/office/drawing/2014/main" id="{B94E98C2-0B98-F74B-AFEF-EDB5A0654ADF}"/>
              </a:ext>
            </a:extLst>
          </p:cNvPr>
          <p:cNvPicPr>
            <a:picLocks noChangeAspect="1"/>
          </p:cNvPicPr>
          <p:nvPr/>
        </p:nvPicPr>
        <p:blipFill>
          <a:blip r:embed="rId3"/>
          <a:stretch>
            <a:fillRect/>
          </a:stretch>
        </p:blipFill>
        <p:spPr>
          <a:xfrm>
            <a:off x="3612774" y="732116"/>
            <a:ext cx="2412648" cy="1024968"/>
          </a:xfrm>
          <a:prstGeom prst="rect">
            <a:avLst/>
          </a:prstGeom>
        </p:spPr>
      </p:pic>
      <p:pic>
        <p:nvPicPr>
          <p:cNvPr id="16" name="Picture 15">
            <a:extLst>
              <a:ext uri="{FF2B5EF4-FFF2-40B4-BE49-F238E27FC236}">
                <a16:creationId xmlns:a16="http://schemas.microsoft.com/office/drawing/2014/main" id="{791C9DE1-1B57-5248-9CB9-C3A7398B2B94}"/>
              </a:ext>
            </a:extLst>
          </p:cNvPr>
          <p:cNvPicPr>
            <a:picLocks noChangeAspect="1"/>
          </p:cNvPicPr>
          <p:nvPr/>
        </p:nvPicPr>
        <p:blipFill>
          <a:blip r:embed="rId4"/>
          <a:stretch>
            <a:fillRect/>
          </a:stretch>
        </p:blipFill>
        <p:spPr>
          <a:xfrm>
            <a:off x="457200" y="732117"/>
            <a:ext cx="3203634" cy="2092941"/>
          </a:xfrm>
          <a:prstGeom prst="rect">
            <a:avLst/>
          </a:prstGeom>
        </p:spPr>
      </p:pic>
      <p:pic>
        <p:nvPicPr>
          <p:cNvPr id="20" name="Picture 19">
            <a:extLst>
              <a:ext uri="{FF2B5EF4-FFF2-40B4-BE49-F238E27FC236}">
                <a16:creationId xmlns:a16="http://schemas.microsoft.com/office/drawing/2014/main" id="{8B2EAABC-969A-2B49-9563-53AB6CEEBB59}"/>
              </a:ext>
            </a:extLst>
          </p:cNvPr>
          <p:cNvPicPr>
            <a:picLocks noChangeAspect="1"/>
          </p:cNvPicPr>
          <p:nvPr/>
        </p:nvPicPr>
        <p:blipFill>
          <a:blip r:embed="rId5"/>
          <a:stretch>
            <a:fillRect/>
          </a:stretch>
        </p:blipFill>
        <p:spPr>
          <a:xfrm>
            <a:off x="3660834" y="1733046"/>
            <a:ext cx="2364588" cy="1092011"/>
          </a:xfrm>
          <a:prstGeom prst="rect">
            <a:avLst/>
          </a:prstGeom>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4375</TotalTime>
  <Words>880</Words>
  <Application>Microsoft Macintosh PowerPoint</Application>
  <PresentationFormat>On-screen Show (16:9)</PresentationFormat>
  <Paragraphs>121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Barlow</vt:lpstr>
      <vt:lpstr>Work Sans</vt:lpstr>
      <vt:lpstr>Miriam Libre</vt:lpstr>
      <vt:lpstr>Calibri</vt:lpstr>
      <vt:lpstr>Barlow Light</vt:lpstr>
      <vt:lpstr>Arial</vt:lpstr>
      <vt:lpstr>Roderigo template</vt:lpstr>
      <vt:lpstr>Natural Language Processing City of Los Angeles Job Descriptions</vt:lpstr>
      <vt:lpstr>PowerPoint Presentation</vt:lpstr>
      <vt:lpstr>HELLO!</vt:lpstr>
      <vt:lpstr>OBJECTIVES</vt:lpstr>
      <vt:lpstr>PROBLEM STATEMENT</vt:lpstr>
      <vt:lpstr>NLP Artificial Intelligence</vt:lpstr>
      <vt:lpstr>  Our Tools  &amp; Processes</vt:lpstr>
      <vt:lpstr>TOOLS</vt:lpstr>
      <vt:lpstr>PROCESS I</vt:lpstr>
      <vt:lpstr>PROCESS II</vt:lpstr>
      <vt:lpstr>PROCESS III</vt:lpstr>
      <vt:lpstr>ROADBLOCKS</vt:lpstr>
      <vt:lpstr>HERE’S SOME OF OUR WORK</vt:lpstr>
      <vt:lpstr>PYTHON – NLTK I</vt:lpstr>
      <vt:lpstr>PYTHON – NLTK II</vt:lpstr>
      <vt:lpstr>PYTHON – NLTK III</vt:lpstr>
      <vt:lpstr>DASHBOARD</vt:lpstr>
      <vt:lpstr>CONCLUSIONS</vt:lpstr>
      <vt:lpstr>NEXT STEPS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City of Los Angeles Job Descriptions</dc:title>
  <cp:lastModifiedBy>Joseph Yon</cp:lastModifiedBy>
  <cp:revision>39</cp:revision>
  <dcterms:modified xsi:type="dcterms:W3CDTF">2019-06-11T22:02:47Z</dcterms:modified>
</cp:coreProperties>
</file>